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502" r:id="rId3"/>
    <p:sldId id="338" r:id="rId4"/>
    <p:sldId id="567" r:id="rId5"/>
    <p:sldId id="364" r:id="rId6"/>
    <p:sldId id="417" r:id="rId7"/>
    <p:sldId id="418" r:id="rId8"/>
    <p:sldId id="419" r:id="rId9"/>
    <p:sldId id="439" r:id="rId10"/>
    <p:sldId id="568" r:id="rId11"/>
    <p:sldId id="490" r:id="rId12"/>
    <p:sldId id="569" r:id="rId13"/>
    <p:sldId id="571" r:id="rId14"/>
    <p:sldId id="570" r:id="rId15"/>
    <p:sldId id="572" r:id="rId16"/>
    <p:sldId id="574" r:id="rId17"/>
    <p:sldId id="573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3" r:id="rId26"/>
    <p:sldId id="582" r:id="rId27"/>
    <p:sldId id="542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8a: Advanced Pipeline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03FF-EE79-AE2E-2319-7C89BAA2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365125"/>
            <a:ext cx="11941629" cy="1325563"/>
          </a:xfrm>
        </p:spPr>
        <p:txBody>
          <a:bodyPr/>
          <a:lstStyle/>
          <a:p>
            <a:r>
              <a:rPr lang="en-US" dirty="0"/>
              <a:t>We need an algorithm to render multiple objects / lights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43340-3B3B-8C26-77F8-4526EFFC763C}"/>
              </a:ext>
            </a:extLst>
          </p:cNvPr>
          <p:cNvSpPr txBox="1"/>
          <p:nvPr/>
        </p:nvSpPr>
        <p:spPr>
          <a:xfrm>
            <a:off x="968829" y="2547257"/>
            <a:ext cx="72597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is one way, but it’s inefficient (slow)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 rendering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1039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027B-439C-8BCE-982A-C65F079F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F5665-EC8B-8F3D-64ED-1079AB561E2A}"/>
              </a:ext>
            </a:extLst>
          </p:cNvPr>
          <p:cNvSpPr txBox="1"/>
          <p:nvPr/>
        </p:nvSpPr>
        <p:spPr>
          <a:xfrm>
            <a:off x="562947" y="1651902"/>
            <a:ext cx="65995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Give it all the lights (in fragment shader)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final pixel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We’ve been doing this in our unlit shaders</a:t>
            </a:r>
            <a:endParaRPr lang="en-BE" sz="2800" dirty="0"/>
          </a:p>
        </p:txBody>
      </p:sp>
      <p:pic>
        <p:nvPicPr>
          <p:cNvPr id="5" name="Picture 4" descr="A black and white image of a teapot&#10;&#10;Description automatically generated">
            <a:extLst>
              <a:ext uri="{FF2B5EF4-FFF2-40B4-BE49-F238E27FC236}">
                <a16:creationId xmlns:a16="http://schemas.microsoft.com/office/drawing/2014/main" id="{431DF2C1-7F10-8551-A190-76335DA9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74" y="3762754"/>
            <a:ext cx="4406349" cy="2349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5BC96-FA81-7E51-5B6A-C6AFE914FC7D}"/>
              </a:ext>
            </a:extLst>
          </p:cNvPr>
          <p:cNvSpPr txBox="1"/>
          <p:nvPr/>
        </p:nvSpPr>
        <p:spPr>
          <a:xfrm>
            <a:off x="7462934" y="406037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  <a:endParaRPr lang="en-BE" sz="7200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32616B9F-88ED-5F01-2335-C8C3244F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72" y="4937357"/>
            <a:ext cx="1159651" cy="1194321"/>
          </a:xfrm>
          <a:prstGeom prst="rect">
            <a:avLst/>
          </a:prstGeom>
        </p:spPr>
      </p:pic>
      <p:pic>
        <p:nvPicPr>
          <p:cNvPr id="8" name="Picture 7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7A771963-7784-164E-77FB-3DE53A45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73" y="3030391"/>
            <a:ext cx="1159651" cy="1194321"/>
          </a:xfrm>
          <a:prstGeom prst="rect">
            <a:avLst/>
          </a:prstGeom>
        </p:spPr>
      </p:pic>
      <p:pic>
        <p:nvPicPr>
          <p:cNvPr id="9" name="Picture 8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E79321A5-A1A4-D8A5-A233-F22BF18D2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23" y="4066380"/>
            <a:ext cx="1159651" cy="11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6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3844-6B78-1606-D144-545E5847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rendering : advantages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C4E48-D932-B66F-CE5B-69A31589CAD3}"/>
              </a:ext>
            </a:extLst>
          </p:cNvPr>
          <p:cNvSpPr txBox="1"/>
          <p:nvPr/>
        </p:nvSpPr>
        <p:spPr>
          <a:xfrm>
            <a:off x="392259" y="1690688"/>
            <a:ext cx="115164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Complete freedom in choosing your materials (that’s why we used it in labs)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Supports transparency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16316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891-5214-70F0-8A00-256A7DA0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rendering : disadvantages</a:t>
            </a:r>
            <a:br>
              <a:rPr lang="en-US" dirty="0"/>
            </a:br>
            <a:r>
              <a:rPr lang="en-US" dirty="0"/>
              <a:t>Permutations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1649C-34E5-9675-5583-8930B186AB6A}"/>
              </a:ext>
            </a:extLst>
          </p:cNvPr>
          <p:cNvSpPr txBox="1"/>
          <p:nvPr/>
        </p:nvSpPr>
        <p:spPr>
          <a:xfrm>
            <a:off x="838200" y="2305615"/>
            <a:ext cx="99929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write a shader that supports all possible light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Eg</a:t>
            </a:r>
            <a:r>
              <a:rPr lang="en-US" sz="2800" dirty="0"/>
              <a:t> Array of spotlights, array of </a:t>
            </a:r>
            <a:r>
              <a:rPr lang="en-US" sz="2800" dirty="0" err="1"/>
              <a:t>pointlights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Loop through all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this is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Solutions is to create multiple shades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shader for each situation: 1 spot, 2 spot, 1 spot + 1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known as the permutation problem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9459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891-5214-70F0-8A00-256A7DA0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rendering : disadvantages</a:t>
            </a:r>
            <a:br>
              <a:rPr lang="en-US" dirty="0"/>
            </a:br>
            <a:r>
              <a:rPr lang="en-US" dirty="0"/>
              <a:t>Overdraw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1649C-34E5-9675-5583-8930B186AB6A}"/>
              </a:ext>
            </a:extLst>
          </p:cNvPr>
          <p:cNvSpPr txBox="1"/>
          <p:nvPr/>
        </p:nvSpPr>
        <p:spPr>
          <a:xfrm>
            <a:off x="838200" y="2196758"/>
            <a:ext cx="5497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shade a pixel that is discarded due to the depth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we shaded it with an expensive material, multiple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Just to throw is away at the last second</a:t>
            </a:r>
            <a:endParaRPr lang="en-BE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C7324B-DEDC-5F51-8DCF-7D256F8C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19" y="1039800"/>
            <a:ext cx="4972744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8F1A-EAC8-0F60-1937-8EEA497B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: deferred rendering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EC695-BB07-E617-3EF2-FEC6BC4F974B}"/>
              </a:ext>
            </a:extLst>
          </p:cNvPr>
          <p:cNvSpPr txBox="1"/>
          <p:nvPr/>
        </p:nvSpPr>
        <p:spPr>
          <a:xfrm>
            <a:off x="211199" y="1519228"/>
            <a:ext cx="116976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Decouple everything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Render objects (normal, position, texture coordinates, material parameters)</a:t>
            </a:r>
            <a:br>
              <a:rPr lang="en-US" sz="2800" dirty="0"/>
            </a:br>
            <a:r>
              <a:rPr lang="en-US" sz="2800" dirty="0"/>
              <a:t>We render into a </a:t>
            </a:r>
            <a:r>
              <a:rPr lang="en-US" sz="2800" dirty="0" err="1"/>
              <a:t>Gbuffer</a:t>
            </a:r>
            <a:r>
              <a:rPr lang="en-US" sz="2800" dirty="0"/>
              <a:t>, a texture with information needed for the material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Render lights, applying material</a:t>
            </a:r>
            <a:endParaRPr lang="en-BE" sz="2800" dirty="0"/>
          </a:p>
        </p:txBody>
      </p:sp>
      <p:pic>
        <p:nvPicPr>
          <p:cNvPr id="5" name="Picture 4" descr="A group of different shapes on a green surface&#10;&#10;Description automatically generated">
            <a:extLst>
              <a:ext uri="{FF2B5EF4-FFF2-40B4-BE49-F238E27FC236}">
                <a16:creationId xmlns:a16="http://schemas.microsoft.com/office/drawing/2014/main" id="{F77E4CB8-EFFF-C4AC-DE31-3F0DF1D7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3522890"/>
            <a:ext cx="2961970" cy="2221478"/>
          </a:xfrm>
          <a:prstGeom prst="rect">
            <a:avLst/>
          </a:prstGeom>
        </p:spPr>
      </p:pic>
      <p:pic>
        <p:nvPicPr>
          <p:cNvPr id="7" name="Picture 6" descr="A group of objects on a surface&#10;&#10;Description automatically generated">
            <a:extLst>
              <a:ext uri="{FF2B5EF4-FFF2-40B4-BE49-F238E27FC236}">
                <a16:creationId xmlns:a16="http://schemas.microsoft.com/office/drawing/2014/main" id="{2469955B-F41B-F788-1FDE-27DCE169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42" y="3522890"/>
            <a:ext cx="2961970" cy="2221478"/>
          </a:xfrm>
          <a:prstGeom prst="rect">
            <a:avLst/>
          </a:prstGeom>
        </p:spPr>
      </p:pic>
      <p:pic>
        <p:nvPicPr>
          <p:cNvPr id="9" name="Picture 8" descr="A group of colorful shapes&#10;&#10;Description automatically generated">
            <a:extLst>
              <a:ext uri="{FF2B5EF4-FFF2-40B4-BE49-F238E27FC236}">
                <a16:creationId xmlns:a16="http://schemas.microsoft.com/office/drawing/2014/main" id="{02449991-D06D-94EA-C1FF-544F317D8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2" y="3522890"/>
            <a:ext cx="2961970" cy="2221478"/>
          </a:xfrm>
          <a:prstGeom prst="rect">
            <a:avLst/>
          </a:prstGeom>
        </p:spPr>
      </p:pic>
      <p:pic>
        <p:nvPicPr>
          <p:cNvPr id="11" name="Picture 10" descr="A group of objects on a table&#10;&#10;Description automatically generated">
            <a:extLst>
              <a:ext uri="{FF2B5EF4-FFF2-40B4-BE49-F238E27FC236}">
                <a16:creationId xmlns:a16="http://schemas.microsoft.com/office/drawing/2014/main" id="{E4EE6539-9CB4-4114-3B02-FE8696BCF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30" y="3522890"/>
            <a:ext cx="2961970" cy="22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D641-4CF9-0439-3045-05BF24076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rendering : 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27BF9-9F54-AD00-5F95-D60DBF8851E9}"/>
              </a:ext>
            </a:extLst>
          </p:cNvPr>
          <p:cNvSpPr txBox="1"/>
          <p:nvPr/>
        </p:nvSpPr>
        <p:spPr>
          <a:xfrm>
            <a:off x="674914" y="1850571"/>
            <a:ext cx="48211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shader permutations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shading of invisible pixels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71638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AE5F-D89E-EC57-1580-F0E103BC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rendering : disadvantages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E6C65-F6B5-2970-580C-5BBAFCA96879}"/>
              </a:ext>
            </a:extLst>
          </p:cNvPr>
          <p:cNvSpPr txBox="1"/>
          <p:nvPr/>
        </p:nvSpPr>
        <p:spPr>
          <a:xfrm>
            <a:off x="947057" y="2286000"/>
            <a:ext cx="8710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Much less flexibility for material (</a:t>
            </a:r>
            <a:r>
              <a:rPr lang="en-US" sz="2800" dirty="0" err="1"/>
              <a:t>eg</a:t>
            </a:r>
            <a:r>
              <a:rPr lang="en-US" sz="2800" dirty="0"/>
              <a:t> Unity is always GGX)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transparency (why?)</a:t>
            </a:r>
          </a:p>
        </p:txBody>
      </p:sp>
    </p:spTree>
    <p:extLst>
      <p:ext uri="{BB962C8B-B14F-4D97-AF65-F5344CB8AC3E}">
        <p14:creationId xmlns:p14="http://schemas.microsoft.com/office/powerpoint/2010/main" val="404800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AF9E-23C1-382E-6D34-277A0247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modern games use?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0932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322D-3AD3-71FB-7CDD-3801BDAF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both solves a lot of problems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4D1A7-B457-ACA6-DD83-23E393A3D6BD}"/>
              </a:ext>
            </a:extLst>
          </p:cNvPr>
          <p:cNvSpPr txBox="1"/>
          <p:nvPr/>
        </p:nvSpPr>
        <p:spPr>
          <a:xfrm>
            <a:off x="1088572" y="1894114"/>
            <a:ext cx="85459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Deferred for most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 for transparent and custom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disadvantages mitigated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Lot of implementation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Btw, how many graphics programmers for a AAA game?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76371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meshes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textures ins code</a:t>
            </a:r>
          </a:p>
        </p:txBody>
      </p:sp>
      <p:pic>
        <p:nvPicPr>
          <p:cNvPr id="4" name="Picture 3" descr="A diagram of a square with blue dots&#10;&#10;Description automatically generated">
            <a:extLst>
              <a:ext uri="{FF2B5EF4-FFF2-40B4-BE49-F238E27FC236}">
                <a16:creationId xmlns:a16="http://schemas.microsoft.com/office/drawing/2014/main" id="{4CDA1CB1-7581-31AA-C4BF-ADBD8F038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4" y="3281898"/>
            <a:ext cx="3533192" cy="3458018"/>
          </a:xfrm>
          <a:prstGeom prst="rect">
            <a:avLst/>
          </a:prstGeom>
        </p:spPr>
      </p:pic>
      <p:pic>
        <p:nvPicPr>
          <p:cNvPr id="6" name="Picture 5" descr="A diagram of a triangle with numbers and a triangle&#10;&#10;Description automatically generated">
            <a:extLst>
              <a:ext uri="{FF2B5EF4-FFF2-40B4-BE49-F238E27FC236}">
                <a16:creationId xmlns:a16="http://schemas.microsoft.com/office/drawing/2014/main" id="{068DA58B-E70A-197F-BA8C-F428A529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01" y="1955548"/>
            <a:ext cx="6783805" cy="47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6E41-4278-311F-BA51-12AA0171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person walking in front of a car&#10;&#10;Description automatically generated">
            <a:extLst>
              <a:ext uri="{FF2B5EF4-FFF2-40B4-BE49-F238E27FC236}">
                <a16:creationId xmlns:a16="http://schemas.microsoft.com/office/drawing/2014/main" id="{FF78DEE1-988C-966F-B4FA-7D4555649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1" y="1771650"/>
            <a:ext cx="9048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02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B0F0-2022-B56B-DA7F-2AA0216A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person standing in front of a car&#10;&#10;Description automatically generated">
            <a:extLst>
              <a:ext uri="{FF2B5EF4-FFF2-40B4-BE49-F238E27FC236}">
                <a16:creationId xmlns:a16="http://schemas.microsoft.com/office/drawing/2014/main" id="{1C1EB216-BE20-E1E8-51A9-E2E16731A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5" y="386887"/>
            <a:ext cx="5399599" cy="3035775"/>
          </a:xfrm>
          <a:prstGeom prst="rect">
            <a:avLst/>
          </a:prstGeom>
        </p:spPr>
      </p:pic>
      <p:pic>
        <p:nvPicPr>
          <p:cNvPr id="6" name="Picture 5" descr="A person standing in front of a city&#10;&#10;Description automatically generated">
            <a:extLst>
              <a:ext uri="{FF2B5EF4-FFF2-40B4-BE49-F238E27FC236}">
                <a16:creationId xmlns:a16="http://schemas.microsoft.com/office/drawing/2014/main" id="{C878AE6D-BC1B-D822-34BE-94727EEEC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80" y="386887"/>
            <a:ext cx="5399600" cy="3035775"/>
          </a:xfrm>
          <a:prstGeom prst="rect">
            <a:avLst/>
          </a:prstGeom>
        </p:spPr>
      </p:pic>
      <p:pic>
        <p:nvPicPr>
          <p:cNvPr id="8" name="Picture 7" descr="A person standing in front of a white car&#10;&#10;Description automatically generated">
            <a:extLst>
              <a:ext uri="{FF2B5EF4-FFF2-40B4-BE49-F238E27FC236}">
                <a16:creationId xmlns:a16="http://schemas.microsoft.com/office/drawing/2014/main" id="{EFB91DD8-B9E5-8D32-76EB-0F2A3A0B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80" y="3444424"/>
            <a:ext cx="5422146" cy="3048451"/>
          </a:xfrm>
          <a:prstGeom prst="rect">
            <a:avLst/>
          </a:prstGeom>
        </p:spPr>
      </p:pic>
      <p:pic>
        <p:nvPicPr>
          <p:cNvPr id="10" name="Picture 9" descr="A person walking in a city&#10;&#10;Description automatically generated">
            <a:extLst>
              <a:ext uri="{FF2B5EF4-FFF2-40B4-BE49-F238E27FC236}">
                <a16:creationId xmlns:a16="http://schemas.microsoft.com/office/drawing/2014/main" id="{E6694693-7293-6381-0558-400C510FB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0" y="3457100"/>
            <a:ext cx="5399600" cy="30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4497-6852-24F0-FB30-BE348E99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blurry image of a person standing in a field&#10;&#10;Description automatically generated">
            <a:extLst>
              <a:ext uri="{FF2B5EF4-FFF2-40B4-BE49-F238E27FC236}">
                <a16:creationId xmlns:a16="http://schemas.microsoft.com/office/drawing/2014/main" id="{5FAC154E-854E-D89A-2B08-B8DF187A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4"/>
            <a:ext cx="11804953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BE86-81F7-F7ED-0317-6C70660E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road with lights in the dark&#10;&#10;Description automatically generated">
            <a:extLst>
              <a:ext uri="{FF2B5EF4-FFF2-40B4-BE49-F238E27FC236}">
                <a16:creationId xmlns:a16="http://schemas.microsoft.com/office/drawing/2014/main" id="{CE05C38E-0084-697D-98A5-F937E4A19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851" cy="3429479"/>
          </a:xfrm>
          <a:prstGeom prst="rect">
            <a:avLst/>
          </a:prstGeom>
        </p:spPr>
      </p:pic>
      <p:pic>
        <p:nvPicPr>
          <p:cNvPr id="6" name="Picture 5" descr="A black background with red and green lights&#10;&#10;Description automatically generated">
            <a:extLst>
              <a:ext uri="{FF2B5EF4-FFF2-40B4-BE49-F238E27FC236}">
                <a16:creationId xmlns:a16="http://schemas.microsoft.com/office/drawing/2014/main" id="{D3303EB7-F9B0-EBD7-777F-0E8296D58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9" y="342900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CBD8-3ABF-71A5-2182-0C08BD46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15C80-813F-0DB4-8536-F4961BE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18" y="0"/>
            <a:ext cx="750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A7AB-52E7-10D7-F2FE-A11E2273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person walking in front of a car&#10;&#10;Description automatically generated">
            <a:extLst>
              <a:ext uri="{FF2B5EF4-FFF2-40B4-BE49-F238E27FC236}">
                <a16:creationId xmlns:a16="http://schemas.microsoft.com/office/drawing/2014/main" id="{8AB56FF3-EC19-3B42-8F38-61AEC2994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8100"/>
            <a:ext cx="12065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73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AD37-F0A0-EC5F-2F3B-E0717011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person standing in front of a car&#10;&#10;Description automatically generated">
            <a:extLst>
              <a:ext uri="{FF2B5EF4-FFF2-40B4-BE49-F238E27FC236}">
                <a16:creationId xmlns:a16="http://schemas.microsoft.com/office/drawing/2014/main" id="{D89FF005-EB50-7F9E-61D6-EA828BCDC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" y="533400"/>
            <a:ext cx="10953877" cy="61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380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Procedural lab explanation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873621"/>
              </p:ext>
            </p:extLst>
          </p:nvPr>
        </p:nvGraphicFramePr>
        <p:xfrm>
          <a:off x="5124734" y="1"/>
          <a:ext cx="6602496" cy="7005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lab 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F7383CA-77A5-5ADB-76E3-E8DA27682C4B}"/>
              </a:ext>
            </a:extLst>
          </p:cNvPr>
          <p:cNvSpPr/>
          <p:nvPr/>
        </p:nvSpPr>
        <p:spPr>
          <a:xfrm>
            <a:off x="7182349" y="4735013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15CD-0387-4F71-1D24-973F62D3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still behind on the labs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AB1D8-1DAE-5CBA-5931-8FB3CAF3A869}"/>
              </a:ext>
            </a:extLst>
          </p:cNvPr>
          <p:cNvSpPr txBox="1"/>
          <p:nvPr/>
        </p:nvSpPr>
        <p:spPr>
          <a:xfrm>
            <a:off x="926840" y="1459855"/>
            <a:ext cx="560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post ASAP and push notify on Toledo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Last lab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Remember : Deadline 28 / 04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9746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Quick recap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Procedural Textures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0A84-E5CB-951B-E537-C2F8D11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186CE-3F61-0BCC-34D3-64E6B2D36C71}"/>
              </a:ext>
            </a:extLst>
          </p:cNvPr>
          <p:cNvSpPr txBox="1"/>
          <p:nvPr/>
        </p:nvSpPr>
        <p:spPr>
          <a:xfrm>
            <a:off x="311021" y="1449356"/>
            <a:ext cx="34065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2069319-B567-1681-E1EA-E7F320C5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86" y="2738249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430605-5E67-CA1C-4CAF-A6917DCEDB29}"/>
              </a:ext>
            </a:extLst>
          </p:cNvPr>
          <p:cNvSpPr/>
          <p:nvPr/>
        </p:nvSpPr>
        <p:spPr>
          <a:xfrm>
            <a:off x="7122368" y="4718180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F080BE-5513-85A0-B7C6-8C2FFDD6D40A}"/>
              </a:ext>
            </a:extLst>
          </p:cNvPr>
          <p:cNvCxnSpPr>
            <a:endCxn id="8" idx="0"/>
          </p:cNvCxnSpPr>
          <p:nvPr/>
        </p:nvCxnSpPr>
        <p:spPr>
          <a:xfrm>
            <a:off x="6536084" y="3881535"/>
            <a:ext cx="1587770" cy="8366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848A4-3ADD-11C3-4AAA-DBF4675CDC32}"/>
              </a:ext>
            </a:extLst>
          </p:cNvPr>
          <p:cNvCxnSpPr>
            <a:cxnSpLocks/>
          </p:cNvCxnSpPr>
          <p:nvPr/>
        </p:nvCxnSpPr>
        <p:spPr>
          <a:xfrm flipV="1">
            <a:off x="8123853" y="3429000"/>
            <a:ext cx="1373165" cy="1289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FB699F9B-4D83-194E-DADD-19F0C8122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3663" flipH="1">
            <a:off x="9387095" y="2019594"/>
            <a:ext cx="1453710" cy="12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6509-A11D-5E21-6767-77366C28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1E7-599A-3447-2D72-02877972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206FD-DEA9-133B-DED5-E6394EB85855}"/>
              </a:ext>
            </a:extLst>
          </p:cNvPr>
          <p:cNvSpPr txBox="1"/>
          <p:nvPr/>
        </p:nvSpPr>
        <p:spPr>
          <a:xfrm>
            <a:off x="311021" y="1449356"/>
            <a:ext cx="55238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many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materials more than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2794831C-0DAB-E1D6-2BD1-4CB42CE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4" y="2883355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55C6E2-2D0D-DA69-530A-D2AAD262810B}"/>
              </a:ext>
            </a:extLst>
          </p:cNvPr>
          <p:cNvSpPr/>
          <p:nvPr/>
        </p:nvSpPr>
        <p:spPr>
          <a:xfrm>
            <a:off x="8279364" y="4523988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BB8117-7796-7AC4-A996-78345B09B49D}"/>
              </a:ext>
            </a:extLst>
          </p:cNvPr>
          <p:cNvCxnSpPr>
            <a:endCxn id="8" idx="0"/>
          </p:cNvCxnSpPr>
          <p:nvPr/>
        </p:nvCxnSpPr>
        <p:spPr>
          <a:xfrm>
            <a:off x="7693080" y="3687343"/>
            <a:ext cx="1587770" cy="8366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5441E0-B8C7-40A7-E7B1-0C6C1D4F9FAC}"/>
              </a:ext>
            </a:extLst>
          </p:cNvPr>
          <p:cNvCxnSpPr>
            <a:cxnSpLocks/>
          </p:cNvCxnSpPr>
          <p:nvPr/>
        </p:nvCxnSpPr>
        <p:spPr>
          <a:xfrm flipV="1">
            <a:off x="9280849" y="3759155"/>
            <a:ext cx="725007" cy="7648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807B5ED0-E303-792C-AFB4-92B58CCC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3663" flipH="1">
            <a:off x="10265417" y="2173355"/>
            <a:ext cx="1453710" cy="12917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7E88F2-0452-6672-24ED-64F67BF6D21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280850" y="4152033"/>
            <a:ext cx="1167874" cy="3719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D87069-23D8-D85A-DEF0-C0D1A84188B6}"/>
              </a:ext>
            </a:extLst>
          </p:cNvPr>
          <p:cNvCxnSpPr>
            <a:cxnSpLocks/>
          </p:cNvCxnSpPr>
          <p:nvPr/>
        </p:nvCxnSpPr>
        <p:spPr>
          <a:xfrm flipH="1" flipV="1">
            <a:off x="8696131" y="3429000"/>
            <a:ext cx="553593" cy="10682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54B4C-62CF-766E-6744-26FB9EB7CA02}"/>
              </a:ext>
            </a:extLst>
          </p:cNvPr>
          <p:cNvCxnSpPr>
            <a:cxnSpLocks/>
          </p:cNvCxnSpPr>
          <p:nvPr/>
        </p:nvCxnSpPr>
        <p:spPr>
          <a:xfrm flipV="1">
            <a:off x="9248186" y="3429000"/>
            <a:ext cx="231716" cy="11484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1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63B39-3117-C8F9-951E-AB01A5B7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5DD1-5906-C192-5A1A-36E202E6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A611D-D2BB-8E99-5E91-331253CD6275}"/>
              </a:ext>
            </a:extLst>
          </p:cNvPr>
          <p:cNvSpPr txBox="1"/>
          <p:nvPr/>
        </p:nvSpPr>
        <p:spPr>
          <a:xfrm>
            <a:off x="311021" y="1449356"/>
            <a:ext cx="69899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many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hit another object (and bounce again)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DE677AD6-8F36-C4DE-3BDD-E320A021C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00" y="3800668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FB623F-BE04-AE85-62A8-967A3F5FECA4}"/>
              </a:ext>
            </a:extLst>
          </p:cNvPr>
          <p:cNvSpPr/>
          <p:nvPr/>
        </p:nvSpPr>
        <p:spPr>
          <a:xfrm>
            <a:off x="4777274" y="4780355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83774F-97BB-22DC-DEE4-7F8317426BE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343598" y="4604656"/>
            <a:ext cx="1435162" cy="1756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FAF0A6-992B-8E1C-5ECF-37D15082F613}"/>
              </a:ext>
            </a:extLst>
          </p:cNvPr>
          <p:cNvCxnSpPr>
            <a:cxnSpLocks/>
          </p:cNvCxnSpPr>
          <p:nvPr/>
        </p:nvCxnSpPr>
        <p:spPr>
          <a:xfrm flipV="1">
            <a:off x="5778760" y="3931976"/>
            <a:ext cx="725007" cy="7648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E168AFAF-41FE-57E0-26A6-676C7E53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2380" flipH="1">
            <a:off x="8320992" y="5350806"/>
            <a:ext cx="1287978" cy="11444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B00318-8684-ADF5-1060-A2BB4CFB1E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778760" y="4312712"/>
            <a:ext cx="1522188" cy="4676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90880-DADC-B0B7-89E2-791347BF3F36}"/>
              </a:ext>
            </a:extLst>
          </p:cNvPr>
          <p:cNvCxnSpPr>
            <a:cxnSpLocks/>
          </p:cNvCxnSpPr>
          <p:nvPr/>
        </p:nvCxnSpPr>
        <p:spPr>
          <a:xfrm flipH="1" flipV="1">
            <a:off x="5194042" y="3601821"/>
            <a:ext cx="553593" cy="10682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88345-97D8-48E7-8697-BCA3CF3F1DD0}"/>
              </a:ext>
            </a:extLst>
          </p:cNvPr>
          <p:cNvCxnSpPr>
            <a:cxnSpLocks/>
          </p:cNvCxnSpPr>
          <p:nvPr/>
        </p:nvCxnSpPr>
        <p:spPr>
          <a:xfrm flipV="1">
            <a:off x="5746097" y="3601821"/>
            <a:ext cx="231716" cy="11484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2A540F2-5107-7B25-D35F-7C5B8AEF410A}"/>
              </a:ext>
            </a:extLst>
          </p:cNvPr>
          <p:cNvSpPr/>
          <p:nvPr/>
        </p:nvSpPr>
        <p:spPr>
          <a:xfrm>
            <a:off x="7182804" y="3219463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FD755-A32E-0188-FED7-2E37FA4F57D2}"/>
              </a:ext>
            </a:extLst>
          </p:cNvPr>
          <p:cNvCxnSpPr>
            <a:cxnSpLocks/>
          </p:cNvCxnSpPr>
          <p:nvPr/>
        </p:nvCxnSpPr>
        <p:spPr>
          <a:xfrm>
            <a:off x="7300948" y="4332336"/>
            <a:ext cx="1001486" cy="12473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C6FDC28-BA9B-4E9E-2C77-F1D2DCCA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2921806"/>
            <a:ext cx="1561298" cy="16079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21E6-4809-692E-4746-7DB2ED343AA7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8495711" y="3800668"/>
            <a:ext cx="876701" cy="7524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D6F57-3AC6-578E-343D-5C063A621A79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8495711" y="4135954"/>
            <a:ext cx="16875" cy="1328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9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4586-C607-EC20-3F69-EEFF6D3B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DAF8-8C4F-B228-9870-4E49C098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Pipeline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AF880B2F-1481-EEDE-73B4-F9A8D3E2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1E41020-E8CD-E39C-3A95-7D61480E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6BED6-BE46-DFFE-E56C-638031743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F8C6FD52-C090-090D-B096-500C4C88B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1DF5E-1BA3-6E5E-AB81-8213A538F3DA}"/>
              </a:ext>
            </a:extLst>
          </p:cNvPr>
          <p:cNvSpPr txBox="1"/>
          <p:nvPr/>
        </p:nvSpPr>
        <p:spPr>
          <a:xfrm>
            <a:off x="1754446" y="3742150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 vertices</a:t>
            </a:r>
            <a:endParaRPr lang="en-B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F51B8-2488-8BA0-A9F2-E9838F7D68BF}"/>
              </a:ext>
            </a:extLst>
          </p:cNvPr>
          <p:cNvSpPr txBox="1"/>
          <p:nvPr/>
        </p:nvSpPr>
        <p:spPr>
          <a:xfrm>
            <a:off x="5506012" y="3742151"/>
            <a:ext cx="131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Rasterize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C59FF-E47A-12C3-11DF-87E440F4AF35}"/>
              </a:ext>
            </a:extLst>
          </p:cNvPr>
          <p:cNvSpPr txBox="1"/>
          <p:nvPr/>
        </p:nvSpPr>
        <p:spPr>
          <a:xfrm>
            <a:off x="8082576" y="3742151"/>
            <a:ext cx="267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pixel color</a:t>
            </a:r>
            <a:endParaRPr lang="en-B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2D5567-B874-F6D5-EF66-C79349A53D5A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05A57B-12E3-A2D2-29D5-609E62FF50C2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D2A4D7-5D78-13E2-79F3-5A98470CEEAF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A close-up of a kite&#10;&#10;Description automatically generated">
            <a:extLst>
              <a:ext uri="{FF2B5EF4-FFF2-40B4-BE49-F238E27FC236}">
                <a16:creationId xmlns:a16="http://schemas.microsoft.com/office/drawing/2014/main" id="{A71E7FC2-8CF1-BC34-38B3-F9C2BC3DE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" y="4384914"/>
            <a:ext cx="4748076" cy="1485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35567C-487B-781B-95CF-A27F10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526" y="4334106"/>
            <a:ext cx="2948473" cy="25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163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32173</TotalTime>
  <Words>520</Words>
  <Application>Microsoft Office PowerPoint</Application>
  <PresentationFormat>Widescreen</PresentationFormat>
  <Paragraphs>115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I’m still behind on the labs </vt:lpstr>
      <vt:lpstr>This class</vt:lpstr>
      <vt:lpstr>Light transport</vt:lpstr>
      <vt:lpstr>Light transport</vt:lpstr>
      <vt:lpstr>Light transport</vt:lpstr>
      <vt:lpstr>GPU Pipeline</vt:lpstr>
      <vt:lpstr>We need an algorithm to render multiple objects / lights</vt:lpstr>
      <vt:lpstr>Forward rendering</vt:lpstr>
      <vt:lpstr>Forward rendering : advantages</vt:lpstr>
      <vt:lpstr>Forward rendering : disadvantages Permutations</vt:lpstr>
      <vt:lpstr>Forward rendering : disadvantages Overdraw</vt:lpstr>
      <vt:lpstr>Solution : deferred rendering </vt:lpstr>
      <vt:lpstr>Deferred rendering : advantages</vt:lpstr>
      <vt:lpstr>Deferred rendering : disadvantages</vt:lpstr>
      <vt:lpstr>What do you think modern games use?</vt:lpstr>
      <vt:lpstr>Using both solves a lot of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109</cp:revision>
  <dcterms:created xsi:type="dcterms:W3CDTF">2024-01-29T23:06:06Z</dcterms:created>
  <dcterms:modified xsi:type="dcterms:W3CDTF">2024-04-15T10:52:55Z</dcterms:modified>
</cp:coreProperties>
</file>